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302" r:id="rId6"/>
    <p:sldId id="303" r:id="rId7"/>
    <p:sldId id="306" r:id="rId8"/>
    <p:sldId id="307" r:id="rId9"/>
    <p:sldId id="304" r:id="rId10"/>
    <p:sldId id="296" r:id="rId11"/>
    <p:sldId id="298" r:id="rId12"/>
    <p:sldId id="291" r:id="rId13"/>
    <p:sldId id="293" r:id="rId14"/>
    <p:sldId id="292" r:id="rId15"/>
    <p:sldId id="294" r:id="rId16"/>
    <p:sldId id="295" r:id="rId17"/>
    <p:sldId id="29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84AD3-931C-41B2-BBFF-0CBA34A7160F}" v="1" dt="2023-08-10T15:53:0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0476-2128-463F-B692-E3E990BC7D2E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1727C-5A6F-499E-9114-8514C5580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8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4A0819-C419-404B-88CD-F1674DBEF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26"/>
          <a:stretch/>
        </p:blipFill>
        <p:spPr>
          <a:xfrm>
            <a:off x="4762" y="0"/>
            <a:ext cx="12182475" cy="6081311"/>
          </a:xfrm>
          <a:prstGeom prst="rect">
            <a:avLst/>
          </a:prstGeom>
        </p:spPr>
      </p:pic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4CCCFE3F-A2FC-3825-B31E-3567AEBF1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25566"/>
          <a:stretch/>
        </p:blipFill>
        <p:spPr>
          <a:xfrm>
            <a:off x="10102467" y="6213513"/>
            <a:ext cx="1886007" cy="4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B29E3F-B7BD-9246-AF79-B6DDF2FC3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97"/>
          <a:stretch/>
        </p:blipFill>
        <p:spPr>
          <a:xfrm>
            <a:off x="0" y="0"/>
            <a:ext cx="12182475" cy="6213513"/>
          </a:xfrm>
          <a:prstGeom prst="rect">
            <a:avLst/>
          </a:prstGeom>
        </p:spPr>
      </p:pic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82482D39-4CDB-F0F4-C7E4-E1C098731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25566"/>
          <a:stretch/>
        </p:blipFill>
        <p:spPr>
          <a:xfrm>
            <a:off x="10102467" y="6213513"/>
            <a:ext cx="1886007" cy="4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95B15-3951-7D41-B58B-97E83124520E}"/>
              </a:ext>
            </a:extLst>
          </p:cNvPr>
          <p:cNvSpPr/>
          <p:nvPr userDrawn="1"/>
        </p:nvSpPr>
        <p:spPr>
          <a:xfrm>
            <a:off x="299405" y="291312"/>
            <a:ext cx="11595887" cy="6279421"/>
          </a:xfrm>
          <a:prstGeom prst="rect">
            <a:avLst/>
          </a:prstGeom>
          <a:solidFill>
            <a:srgbClr val="252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3187C-AFEE-B448-A032-A53FEFD05450}"/>
              </a:ext>
            </a:extLst>
          </p:cNvPr>
          <p:cNvSpPr txBox="1"/>
          <p:nvPr userDrawn="1"/>
        </p:nvSpPr>
        <p:spPr>
          <a:xfrm>
            <a:off x="5008970" y="3180169"/>
            <a:ext cx="189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351672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71BE26-813A-E74F-84E9-85A4FC4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2679"/>
            <a:ext cx="1218247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925FB-4144-8741-9CDB-8E8E8301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E152-B4F2-EB42-8CBB-4EBEA2D24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D1AC2-6A9B-E44A-80C2-7C0A4E7AC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0C71F-5684-1F47-B406-1220E5E67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CAF7-690B-C842-9687-840770A16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78D0C-E258-C34E-A64B-676C0CC94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urldefense.proofpoint.com/v2/url?u=https-3A__www.mafeo.net_Downloads_EDM_EDM-5FSetup1.mp4&amp;d=DwMFAg&amp;c=euGZstcaTDllvimEN8b7jXrwqOf-v5A_CdpgnVfiiMM&amp;r=w_7STut3qQsrSSyPfLx-O8AFaCBBoDZPSqeAO1RS8SQO7QImHy_lertIK1lGqvxN&amp;m=I34l7UxQ7Wy12VkmfBobtnnEHIYce-ojElu4YdfURNM&amp;s=nr_8MTIl8XzeWGgY09po9LXMElLFtVHat-wHliW2wgY&amp;e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09854A9-A7C6-4AB6-BEC0-2702B9F6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85" y="1368332"/>
            <a:ext cx="7010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4000" b="1" dirty="0">
                <a:solidFill>
                  <a:schemeClr val="bg1"/>
                </a:solidFill>
              </a:rPr>
              <a:t>OFFICIALS EDUCATION  </a:t>
            </a:r>
          </a:p>
        </p:txBody>
      </p:sp>
      <p:sp>
        <p:nvSpPr>
          <p:cNvPr id="5" name="Rectangle 3" descr="Bouquet">
            <a:extLst>
              <a:ext uri="{FF2B5EF4-FFF2-40B4-BE49-F238E27FC236}">
                <a16:creationId xmlns:a16="http://schemas.microsoft.com/office/drawing/2014/main" id="{4EC2A5E5-D358-457A-ACE5-80406919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85" y="2529075"/>
            <a:ext cx="2949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Level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sz="3200" b="1" dirty="0">
                <a:solidFill>
                  <a:schemeClr val="bg1"/>
                </a:solidFill>
              </a:rPr>
              <a:t> Four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A5A4245-B5A8-4E28-A92D-BD0B10CE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21163"/>
            <a:ext cx="8208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2026</a:t>
            </a:r>
          </a:p>
        </p:txBody>
      </p:sp>
    </p:spTree>
    <p:extLst>
      <p:ext uri="{BB962C8B-B14F-4D97-AF65-F5344CB8AC3E}">
        <p14:creationId xmlns:p14="http://schemas.microsoft.com/office/powerpoint/2010/main" val="120282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D0A48-8E8F-4486-941D-3167E84CBE36}"/>
              </a:ext>
            </a:extLst>
          </p:cNvPr>
          <p:cNvSpPr/>
          <p:nvPr/>
        </p:nvSpPr>
        <p:spPr>
          <a:xfrm>
            <a:off x="409074" y="1273170"/>
            <a:ext cx="75581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32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(C5)	The official result card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completed 	by the official appointed to observe and 	confirm the readings taken by the EDM 	instrument operator.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 will be completed by the official appointed to confirm the scoreboard display. 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further card can be made available, for information purposes only, at the site of the event.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any delay in the progress of the event, this card should be completed by an official not directly involved in judging the athlete's trial.</a:t>
            </a:r>
            <a:endParaRPr lang="en-GB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9B442-D0F3-441C-A1E4-68958C431F7C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C3C97-276D-2766-1C45-734F89F9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58" y="1379538"/>
            <a:ext cx="3952068" cy="26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9DF0D-5856-4449-9E31-54E723A4F021}"/>
              </a:ext>
            </a:extLst>
          </p:cNvPr>
          <p:cNvSpPr/>
          <p:nvPr/>
        </p:nvSpPr>
        <p:spPr>
          <a:xfrm>
            <a:off x="944881" y="1326901"/>
            <a:ext cx="6815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(C6)	To help avoid delays in the progress of 	the event, the leader should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call-up the 	next competitor BUT not allow them 	into the circle/runway 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to take their trial 	before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result of the last trial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appears on the scoreboard.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(C7)	Officials allocated to the duties 	involving the use of the marking 	prisms must be fully conversant with 	their correct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and the signals from 	the EDM operator before the start of 	the event.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F6B67-2DB1-4F9D-93BB-FBC5613A40FC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585FE-FAB8-114D-E8AA-72652279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9" b="5009"/>
          <a:stretch/>
        </p:blipFill>
        <p:spPr>
          <a:xfrm>
            <a:off x="7943458" y="1379537"/>
            <a:ext cx="3929766" cy="45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9DF0D-5856-4449-9E31-54E723A4F021}"/>
              </a:ext>
            </a:extLst>
          </p:cNvPr>
          <p:cNvSpPr/>
          <p:nvPr/>
        </p:nvSpPr>
        <p:spPr>
          <a:xfrm>
            <a:off x="3047999" y="1326901"/>
            <a:ext cx="7082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AFB3B-18CD-4519-BFCC-7FB0D7B9B159}"/>
              </a:ext>
            </a:extLst>
          </p:cNvPr>
          <p:cNvSpPr/>
          <p:nvPr/>
        </p:nvSpPr>
        <p:spPr>
          <a:xfrm>
            <a:off x="683813" y="1326901"/>
            <a:ext cx="7315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(C8)	All officials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within the team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 be made 	fully conversant with the signal to be used 	to indicate that the EDM reading has been 	concluded.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(C9)	Any type of communications equipment 	must be monitored for reliability both 		before and during the meeting. 			Preferably, a channel should be reserved 	for the use of the EDM team exclusively if 	the equipment is not situated adjacent to 	the event.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57F11-2280-4D0F-B2C8-49A031435F3E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BF46E-10D7-13D2-B4EA-7E60E205F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9072604" y="1398130"/>
            <a:ext cx="2805193" cy="262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6BC001-20AD-E18A-D973-B887EF28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605" y="4197542"/>
            <a:ext cx="2805193" cy="1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9DF0D-5856-4449-9E31-54E723A4F021}"/>
              </a:ext>
            </a:extLst>
          </p:cNvPr>
          <p:cNvSpPr/>
          <p:nvPr/>
        </p:nvSpPr>
        <p:spPr>
          <a:xfrm>
            <a:off x="3047999" y="1326901"/>
            <a:ext cx="7082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AFB3B-18CD-4519-BFCC-7FB0D7B9B159}"/>
              </a:ext>
            </a:extLst>
          </p:cNvPr>
          <p:cNvSpPr/>
          <p:nvPr/>
        </p:nvSpPr>
        <p:spPr>
          <a:xfrm>
            <a:off x="2711113" y="1326901"/>
            <a:ext cx="7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0D33A-DB95-48CA-960E-27CE414073B7}"/>
              </a:ext>
            </a:extLst>
          </p:cNvPr>
          <p:cNvSpPr/>
          <p:nvPr/>
        </p:nvSpPr>
        <p:spPr>
          <a:xfrm>
            <a:off x="802640" y="1326901"/>
            <a:ext cx="65523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(C10) A logbook detailing the servicing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maintenance of the EDM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instruments should be kept.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current calibration certificate 	should accompany the EDM 	machine.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(C11) As a precautionary measure, a steel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GB" altLang="en-US" sz="2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fibreglass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tape should be kept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available at the event in case of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malfunction of either the EDM or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 equipment.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C956F-8666-44B7-B19D-9DFA3E3C0236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0" name="Picture 6" descr="CST/Berger 300' One-Sided Zip-Line Nylon Clad Steel Measuring Tape - White  Cap">
            <a:extLst>
              <a:ext uri="{FF2B5EF4-FFF2-40B4-BE49-F238E27FC236}">
                <a16:creationId xmlns:a16="http://schemas.microsoft.com/office/drawing/2014/main" id="{5DA7D2BB-9889-B55E-84D4-AC2E1463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96" y="37080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K Freemans Abs Case Open Reel Fiber Measuring Tape, 30 Meter, Multicolour Measurement  Tape Price in India - Buy GK Freemans Abs Case Open Reel Fiber Measuring  Tape, 30 Meter, Multicolour Measurement">
            <a:extLst>
              <a:ext uri="{FF2B5EF4-FFF2-40B4-BE49-F238E27FC236}">
                <a16:creationId xmlns:a16="http://schemas.microsoft.com/office/drawing/2014/main" id="{D7C82EF9-9DD9-F7D6-04EE-832A5BDE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19" y="3974701"/>
            <a:ext cx="1728743" cy="16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book 96 - Lined pages bound log book - Scientific Notebook Company">
            <a:extLst>
              <a:ext uri="{FF2B5EF4-FFF2-40B4-BE49-F238E27FC236}">
                <a16:creationId xmlns:a16="http://schemas.microsoft.com/office/drawing/2014/main" id="{D3F34F76-25AB-56EB-BFC5-2C63365F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5" y="1495732"/>
            <a:ext cx="3090041" cy="20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5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9DF0D-5856-4449-9E31-54E723A4F021}"/>
              </a:ext>
            </a:extLst>
          </p:cNvPr>
          <p:cNvSpPr/>
          <p:nvPr/>
        </p:nvSpPr>
        <p:spPr>
          <a:xfrm>
            <a:off x="3047999" y="1326901"/>
            <a:ext cx="7082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AFB3B-18CD-4519-BFCC-7FB0D7B9B159}"/>
              </a:ext>
            </a:extLst>
          </p:cNvPr>
          <p:cNvSpPr/>
          <p:nvPr/>
        </p:nvSpPr>
        <p:spPr>
          <a:xfrm>
            <a:off x="2711113" y="1326901"/>
            <a:ext cx="7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0D33A-DB95-48CA-960E-27CE414073B7}"/>
              </a:ext>
            </a:extLst>
          </p:cNvPr>
          <p:cNvSpPr/>
          <p:nvPr/>
        </p:nvSpPr>
        <p:spPr>
          <a:xfrm>
            <a:off x="802640" y="1326901"/>
            <a:ext cx="6552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C956F-8666-44B7-B19D-9DFA3E3C0236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D3BDD-E9A0-C01A-E6CD-B8B55E3A2C6F}"/>
              </a:ext>
            </a:extLst>
          </p:cNvPr>
          <p:cNvSpPr txBox="1"/>
          <p:nvPr/>
        </p:nvSpPr>
        <p:spPr>
          <a:xfrm>
            <a:off x="532737" y="1234568"/>
            <a:ext cx="37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EDM Set-Up Video - 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2B7AF-AFE5-8B23-D5DB-2E8ACB6B64CA}"/>
              </a:ext>
            </a:extLst>
          </p:cNvPr>
          <p:cNvSpPr txBox="1"/>
          <p:nvPr/>
        </p:nvSpPr>
        <p:spPr>
          <a:xfrm>
            <a:off x="532737" y="1749964"/>
            <a:ext cx="625767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https://www.mafeo.net/Downloads/EDM/EDM_Setup1.mp4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DM setup training">
            <a:extLst>
              <a:ext uri="{FF2B5EF4-FFF2-40B4-BE49-F238E27FC236}">
                <a16:creationId xmlns:a16="http://schemas.microsoft.com/office/drawing/2014/main" id="{C0340989-53EB-BC10-9CEC-C027E2F5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99" y="2211629"/>
            <a:ext cx="3839591" cy="38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2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3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156410" y="22709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RACT1.1.ICE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C95-1296-48E8-B148-4F845D4E046F}"/>
              </a:ext>
            </a:extLst>
          </p:cNvPr>
          <p:cNvSpPr/>
          <p:nvPr/>
        </p:nvSpPr>
        <p:spPr>
          <a:xfrm>
            <a:off x="561474" y="378005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FEC0-B11A-4D47-90C6-F9473B420D94}"/>
              </a:ext>
            </a:extLst>
          </p:cNvPr>
          <p:cNvSpPr txBox="1"/>
          <p:nvPr/>
        </p:nvSpPr>
        <p:spPr>
          <a:xfrm>
            <a:off x="639533" y="1824697"/>
            <a:ext cx="10636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EDM and how does it work?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Distance Measure.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the distance between 2 points by sending a beam of light that is reflected off a prism and bounced back to the EDM.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so that it can use trigonometry to calculate distances from this.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156410" y="22709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RACT1.1.ICE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C95-1296-48E8-B148-4F845D4E046F}"/>
              </a:ext>
            </a:extLst>
          </p:cNvPr>
          <p:cNvSpPr/>
          <p:nvPr/>
        </p:nvSpPr>
        <p:spPr>
          <a:xfrm>
            <a:off x="561474" y="378005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FEC0-B11A-4D47-90C6-F9473B420D94}"/>
              </a:ext>
            </a:extLst>
          </p:cNvPr>
          <p:cNvSpPr txBox="1"/>
          <p:nvPr/>
        </p:nvSpPr>
        <p:spPr>
          <a:xfrm>
            <a:off x="639533" y="1824697"/>
            <a:ext cx="10636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advantages of using EDM?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accurate, quicker to use.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other technology e.g. FEBs.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of measurement.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for officials with less mobility.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156410" y="22709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RACT1.1.ICE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C95-1296-48E8-B148-4F845D4E046F}"/>
              </a:ext>
            </a:extLst>
          </p:cNvPr>
          <p:cNvSpPr/>
          <p:nvPr/>
        </p:nvSpPr>
        <p:spPr>
          <a:xfrm>
            <a:off x="561474" y="378005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FEC0-B11A-4D47-90C6-F9473B420D94}"/>
              </a:ext>
            </a:extLst>
          </p:cNvPr>
          <p:cNvSpPr txBox="1"/>
          <p:nvPr/>
        </p:nvSpPr>
        <p:spPr>
          <a:xfrm>
            <a:off x="639532" y="1824697"/>
            <a:ext cx="109688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considerations are needed for setting up and using EDM?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for safety of official using EDM.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Set-up avoid having to step over legs of tripod when in use.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for coaches and spectators e.g. not covering the take-off board.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see centre &amp; rim / data points / arc clearly.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for officials using the EDM.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of legs for stability.</a:t>
            </a:r>
          </a:p>
          <a:p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156410" y="22709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RACT1.1.ICE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C95-1296-48E8-B148-4F845D4E046F}"/>
              </a:ext>
            </a:extLst>
          </p:cNvPr>
          <p:cNvSpPr/>
          <p:nvPr/>
        </p:nvSpPr>
        <p:spPr>
          <a:xfrm>
            <a:off x="561474" y="378005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FEC0-B11A-4D47-90C6-F9473B420D94}"/>
              </a:ext>
            </a:extLst>
          </p:cNvPr>
          <p:cNvSpPr txBox="1"/>
          <p:nvPr/>
        </p:nvSpPr>
        <p:spPr>
          <a:xfrm>
            <a:off x="639533" y="1824697"/>
            <a:ext cx="10636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potential issues that may be encountered with EDM?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Uncharged battery.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Knock to the tripod could require re-levelling.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Spiker not pointing prism toward EDM machine.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in line of sight </a:t>
            </a:r>
            <a:b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e.g. people in way, long grass, undulations in sand/ground.</a:t>
            </a: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156410" y="22709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RACT1.1.ICE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C95-1296-48E8-B148-4F845D4E046F}"/>
              </a:ext>
            </a:extLst>
          </p:cNvPr>
          <p:cNvSpPr/>
          <p:nvPr/>
        </p:nvSpPr>
        <p:spPr>
          <a:xfrm>
            <a:off x="561474" y="378005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FEC0-B11A-4D47-90C6-F9473B420D94}"/>
              </a:ext>
            </a:extLst>
          </p:cNvPr>
          <p:cNvSpPr txBox="1"/>
          <p:nvPr/>
        </p:nvSpPr>
        <p:spPr>
          <a:xfrm>
            <a:off x="639533" y="1824697"/>
            <a:ext cx="106364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having a ‘Code of Practice’?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across the country.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Standardisation of use.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misuse.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A6CDF-F2AD-4DC8-AA8A-FD7B2996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1273170"/>
            <a:ext cx="7832035" cy="5029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using a theodolite&#10;&#10;Description automatically generated">
            <a:extLst>
              <a:ext uri="{FF2B5EF4-FFF2-40B4-BE49-F238E27FC236}">
                <a16:creationId xmlns:a16="http://schemas.microsoft.com/office/drawing/2014/main" id="{93E9C476-8779-3A14-EEF8-48CE74CA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91" y="1379538"/>
            <a:ext cx="3159760" cy="31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4E509-D16D-4CEF-AE6E-B5F136A4E6B5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7CF58-E299-33B9-149C-F75E5D331BAD}"/>
              </a:ext>
            </a:extLst>
          </p:cNvPr>
          <p:cNvSpPr txBox="1"/>
          <p:nvPr/>
        </p:nvSpPr>
        <p:spPr>
          <a:xfrm>
            <a:off x="481781" y="1543665"/>
            <a:ext cx="285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 of Forms 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734CC-4AAC-F1FC-65A3-6B56D071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781" y="1403800"/>
            <a:ext cx="3370881" cy="4517756"/>
          </a:xfrm>
          <a:prstGeom prst="rect">
            <a:avLst/>
          </a:prstGeom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1D8067-7D77-D1FB-192A-171565FF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56" y="1403800"/>
            <a:ext cx="3196032" cy="4517756"/>
          </a:xfrm>
          <a:prstGeom prst="rect">
            <a:avLst/>
          </a:prstGeom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85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69CA6-6705-49AE-96A9-E8D4BBD33E34}"/>
              </a:ext>
            </a:extLst>
          </p:cNvPr>
          <p:cNvSpPr/>
          <p:nvPr/>
        </p:nvSpPr>
        <p:spPr>
          <a:xfrm>
            <a:off x="409073" y="1174282"/>
            <a:ext cx="92255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(C4)	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 New National R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ecord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or above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set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The prism/spike should not be removed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after 	completing the measurement</a:t>
            </a: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 s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econd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prism/spike should be used to check 	against</a:t>
            </a: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previously pre-set reference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points 	(check measure) from the start of the 	competition.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	Then re-measure the new record distance before the 	original marking prism/spike is removed.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measurement should be checked to the </a:t>
            </a:r>
            <a:r>
              <a:rPr lang="en-GB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millimetres</a:t>
            </a:r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The Field Referee must be consulted/advised of the 	action.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EE829-645E-4FD9-BAE3-9EEF45A013F6}"/>
              </a:ext>
            </a:extLst>
          </p:cNvPr>
          <p:cNvSpPr/>
          <p:nvPr/>
        </p:nvSpPr>
        <p:spPr>
          <a:xfrm>
            <a:off x="409074" y="442173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 CODE OF PRACTICE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37997-4051-C3FD-D5FD-130201D57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1"/>
          <a:stretch/>
        </p:blipFill>
        <p:spPr>
          <a:xfrm>
            <a:off x="9634654" y="1393903"/>
            <a:ext cx="2251107" cy="45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46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97e60-d57b-46f0-8c68-1d25f9ddb920">
      <Terms xmlns="http://schemas.microsoft.com/office/infopath/2007/PartnerControls"/>
    </lcf76f155ced4ddcb4097134ff3c332f>
    <TaxCatchAll xmlns="d4a48426-97cc-4a61-94fb-56c3682b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8" ma:contentTypeDescription="Create a new document." ma:contentTypeScope="" ma:versionID="90192ac976a05609bcde9171229bfc16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177dff8fc34d65a850aca3b5d3c647e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B1F79-FBAF-4F91-BEC8-F3F5BB3686F5}">
  <ds:schemaRefs>
    <ds:schemaRef ds:uri="http://schemas.microsoft.com/office/2006/metadata/properties"/>
    <ds:schemaRef ds:uri="http://schemas.microsoft.com/office/infopath/2007/PartnerControls"/>
    <ds:schemaRef ds:uri="d4e97e60-d57b-46f0-8c68-1d25f9ddb920"/>
    <ds:schemaRef ds:uri="d4a48426-97cc-4a61-94fb-56c3682b2352"/>
  </ds:schemaRefs>
</ds:datastoreItem>
</file>

<file path=customXml/itemProps2.xml><?xml version="1.0" encoding="utf-8"?>
<ds:datastoreItem xmlns:ds="http://schemas.openxmlformats.org/officeDocument/2006/customXml" ds:itemID="{96523AE4-55D1-4F68-BD01-7A302301A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9104D-988F-4DC9-8CB5-A7B1EB5C3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97e60-d57b-46f0-8c68-1d25f9ddb920"/>
    <ds:schemaRef ds:uri="d4a48426-97cc-4a61-94fb-56c3682b2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790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Downes</dc:creator>
  <cp:lastModifiedBy>Jacky Brett</cp:lastModifiedBy>
  <cp:revision>34</cp:revision>
  <dcterms:created xsi:type="dcterms:W3CDTF">2018-10-03T08:50:31Z</dcterms:created>
  <dcterms:modified xsi:type="dcterms:W3CDTF">2026-04-13T09:43:07Z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0x01010042016E61ECD77C43A7695B35AA3CBE50</vt:lpwstr>
  </property>
  <property fmtid="{D5CDD505-2E9C-101B-9397-08002B2CF9AE}" pid="3" name="MediaServiceImageTags">
    <vt:lpwstr/>
  </property>
</Properties>
</file>